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9" r:id="rId7"/>
    <p:sldId id="270" r:id="rId8"/>
    <p:sldId id="260" r:id="rId9"/>
    <p:sldId id="264" r:id="rId10"/>
    <p:sldId id="265" r:id="rId11"/>
    <p:sldId id="266" r:id="rId12"/>
    <p:sldId id="267" r:id="rId13"/>
    <p:sldId id="275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8F8F8"/>
    <a:srgbClr val="FF7A5B"/>
    <a:srgbClr val="CC0000"/>
    <a:srgbClr val="FF00FF"/>
    <a:srgbClr val="66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585A6A-D1D0-4D57-A99D-6F4BE7267B53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054D96-488E-44C1-8DE1-876E1A50284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D96-488E-44C1-8DE1-876E1A50284D}" type="slidenum">
              <a:rPr lang="ar-EG" smtClean="0"/>
              <a:pPr/>
              <a:t>12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AF52-FC71-4506-A269-02D52DE04984}" type="datetimeFigureOut">
              <a:rPr lang="ar-EG" smtClean="0"/>
              <a:pPr/>
              <a:t>25/03/1430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3D22-DF59-42CF-82F2-476884FC120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777664"/>
            <a:ext cx="9144000" cy="3402964"/>
            <a:chOff x="0" y="1777664"/>
            <a:chExt cx="9144000" cy="3402964"/>
          </a:xfrm>
        </p:grpSpPr>
        <p:sp>
          <p:nvSpPr>
            <p:cNvPr id="8" name="Rectangle 7"/>
            <p:cNvSpPr/>
            <p:nvPr/>
          </p:nvSpPr>
          <p:spPr>
            <a:xfrm>
              <a:off x="4286248" y="4143380"/>
              <a:ext cx="4857752" cy="78581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7364"/>
              <a:ext cx="4572000" cy="78581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19623952">
              <a:off x="1423166" y="17776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" name="Oval 11"/>
            <p:cNvSpPr/>
            <p:nvPr/>
          </p:nvSpPr>
          <p:spPr>
            <a:xfrm rot="19623952">
              <a:off x="1575566" y="19300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" name="Oval 12"/>
            <p:cNvSpPr/>
            <p:nvPr/>
          </p:nvSpPr>
          <p:spPr>
            <a:xfrm rot="19623952">
              <a:off x="1727966" y="20824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28860" y="1643051"/>
            <a:ext cx="4500594" cy="3623572"/>
            <a:chOff x="2428860" y="1643051"/>
            <a:chExt cx="4500594" cy="3623572"/>
          </a:xfrm>
        </p:grpSpPr>
        <p:sp>
          <p:nvSpPr>
            <p:cNvPr id="14" name="TextBox 13"/>
            <p:cNvSpPr txBox="1"/>
            <p:nvPr/>
          </p:nvSpPr>
          <p:spPr>
            <a:xfrm>
              <a:off x="5500694" y="1643051"/>
              <a:ext cx="1428760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8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How</a:t>
              </a:r>
              <a:endParaRPr lang="ar-EG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7686" y="2359406"/>
              <a:ext cx="1428760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9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to</a:t>
              </a:r>
              <a:endParaRPr lang="ar-EG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8860" y="3820073"/>
              <a:ext cx="3643338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8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Think ???</a:t>
              </a:r>
              <a:endParaRPr lang="ar-EG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" y="6500834"/>
            <a:ext cx="9144000" cy="500066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-32" y="0"/>
            <a:ext cx="9144000" cy="142852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57620" y="2714620"/>
            <a:ext cx="500066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Judgement</a:t>
            </a:r>
            <a:endParaRPr lang="ar-EG" sz="115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How to Think ???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42908" y="1600433"/>
            <a:ext cx="4338278" cy="1871186"/>
            <a:chOff x="-125715" y="1600433"/>
            <a:chExt cx="4338278" cy="1871186"/>
          </a:xfrm>
        </p:grpSpPr>
        <p:sp>
          <p:nvSpPr>
            <p:cNvPr id="11" name="Oval 10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665" y="2000240"/>
              <a:ext cx="3071834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1-Brain Storming</a:t>
              </a:r>
              <a:endParaRPr lang="ar-EG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538" y="2343632"/>
            <a:ext cx="4338278" cy="1871186"/>
            <a:chOff x="-125715" y="1600433"/>
            <a:chExt cx="4338278" cy="1871186"/>
          </a:xfrm>
        </p:grpSpPr>
        <p:sp>
          <p:nvSpPr>
            <p:cNvPr id="18" name="Oval 17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663" y="2000240"/>
              <a:ext cx="28575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2-Lateral design</a:t>
              </a:r>
              <a:endParaRPr lang="ar-EG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000496" y="-1033340"/>
            <a:ext cx="4500594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9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US" sz="59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21" descr="CairoTraffic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393159"/>
            <a:ext cx="5191148" cy="3893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-142908" y="1571612"/>
            <a:ext cx="4338278" cy="1871186"/>
            <a:chOff x="-125715" y="1600433"/>
            <a:chExt cx="4338278" cy="1871186"/>
          </a:xfrm>
        </p:grpSpPr>
        <p:sp>
          <p:nvSpPr>
            <p:cNvPr id="25" name="Oval 24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663" y="2000240"/>
              <a:ext cx="28575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2-Lateral design</a:t>
              </a:r>
              <a:endParaRPr lang="ar-EG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30" y="3429000"/>
            <a:ext cx="6929454" cy="990600"/>
          </a:xfrm>
        </p:spPr>
        <p:txBody>
          <a:bodyPr>
            <a:noAutofit/>
          </a:bodyPr>
          <a:lstStyle/>
          <a:p>
            <a:pPr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Activity 3</a:t>
            </a:r>
            <a:endParaRPr lang="en-US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500298" y="3429000"/>
            <a:ext cx="6929454" cy="990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Activity 4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29124" y="4714884"/>
            <a:ext cx="3214710" cy="142876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9" name="Rounded Rectangle 28"/>
          <p:cNvSpPr/>
          <p:nvPr/>
        </p:nvSpPr>
        <p:spPr>
          <a:xfrm>
            <a:off x="4795838" y="3286124"/>
            <a:ext cx="2562244" cy="1428760"/>
          </a:xfrm>
          <a:prstGeom prst="roundRect">
            <a:avLst/>
          </a:prstGeom>
          <a:noFill/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0" name="Rounded Rectangle 29"/>
          <p:cNvSpPr/>
          <p:nvPr/>
        </p:nvSpPr>
        <p:spPr>
          <a:xfrm>
            <a:off x="5143504" y="1857364"/>
            <a:ext cx="1928826" cy="142876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1" grpId="0"/>
      <p:bldP spid="21" grpId="1"/>
      <p:bldP spid="20" grpId="0"/>
      <p:bldP spid="20" grpId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Conclusion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85860"/>
            <a:ext cx="57150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   Think out of the Box</a:t>
            </a:r>
            <a:endParaRPr lang="ar-EG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25015"/>
            <a:ext cx="7334980" cy="3990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abbit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641"/>
            <a:ext cx="9144000" cy="4311689"/>
          </a:xfrm>
          <a:prstGeom prst="rect">
            <a:avLst/>
          </a:prstGeom>
        </p:spPr>
      </p:pic>
      <p:pic>
        <p:nvPicPr>
          <p:cNvPr id="9" name="Picture 8" descr="rabbitl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" y="2071678"/>
            <a:ext cx="9144001" cy="40719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Special thanks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406428"/>
            <a:ext cx="878687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Hassan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Beltagy</a:t>
            </a:r>
            <a:endParaRPr lang="en-US" sz="4800" dirty="0" smtClean="0">
              <a:solidFill>
                <a:srgbClr val="C00000"/>
              </a:solidFill>
              <a:latin typeface="Freestyle Script" pitchFamily="66" charset="0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Ola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Khalil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Ibrahim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Ahmed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Refaat</a:t>
            </a:r>
            <a:endParaRPr lang="en-US" sz="4800" dirty="0" smtClean="0">
              <a:solidFill>
                <a:srgbClr val="C000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ank-yo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4" y="0"/>
            <a:ext cx="9170134" cy="65008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Any Questions ???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0" name="Picture 19" descr="j03456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6" y="1285860"/>
            <a:ext cx="5643578" cy="4425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8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References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42984"/>
            <a:ext cx="8786874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Dr.Amr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Ossman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( Prof. AUC , UFE)</a:t>
            </a:r>
            <a:b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</a:br>
            <a:endParaRPr lang="en-US" sz="4800" dirty="0" smtClean="0">
              <a:solidFill>
                <a:srgbClr val="C00000"/>
              </a:solidFill>
              <a:latin typeface="Freestyle Script" pitchFamily="66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Introduction to critical thinking </a:t>
            </a:r>
            <a:b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             ( Presentation by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Ziad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Ali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Alsagoof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)</a:t>
            </a:r>
            <a:b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</a:br>
            <a:endParaRPr lang="en-US" sz="4800" dirty="0" smtClean="0">
              <a:solidFill>
                <a:srgbClr val="C00000"/>
              </a:solidFill>
              <a:latin typeface="Freestyle Script" pitchFamily="66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Creative thinking</a:t>
            </a:r>
            <a:b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       ( Presentation by Prof. P.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Madar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Freestyle Script" pitchFamily="66" charset="0"/>
              </a:rPr>
              <a:t>Valli</a:t>
            </a:r>
            <a:r>
              <a:rPr lang="en-US" sz="4800" dirty="0" smtClean="0">
                <a:solidFill>
                  <a:srgbClr val="C00000"/>
                </a:solidFill>
                <a:latin typeface="Freestyle Script" pitchFamily="66" charset="0"/>
              </a:rPr>
              <a:t>)</a:t>
            </a:r>
            <a:endParaRPr lang="en-US" sz="4800" b="1" dirty="0" smtClean="0">
              <a:latin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ar-EG" sz="4800" dirty="0">
              <a:solidFill>
                <a:srgbClr val="C000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1777664"/>
            <a:ext cx="9144000" cy="3402964"/>
            <a:chOff x="0" y="1777664"/>
            <a:chExt cx="9144000" cy="3402964"/>
          </a:xfrm>
        </p:grpSpPr>
        <p:sp>
          <p:nvSpPr>
            <p:cNvPr id="8" name="Rectangle 7"/>
            <p:cNvSpPr/>
            <p:nvPr/>
          </p:nvSpPr>
          <p:spPr>
            <a:xfrm>
              <a:off x="4286248" y="4143380"/>
              <a:ext cx="4857752" cy="78581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7364"/>
              <a:ext cx="4572000" cy="78581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19623952">
              <a:off x="1423166" y="17776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" name="Oval 11"/>
            <p:cNvSpPr/>
            <p:nvPr/>
          </p:nvSpPr>
          <p:spPr>
            <a:xfrm rot="19623952">
              <a:off x="1575566" y="19300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" name="Oval 12"/>
            <p:cNvSpPr/>
            <p:nvPr/>
          </p:nvSpPr>
          <p:spPr>
            <a:xfrm rot="19623952">
              <a:off x="1727966" y="2082464"/>
              <a:ext cx="6105251" cy="30981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428860" y="1643051"/>
            <a:ext cx="4500594" cy="3623572"/>
            <a:chOff x="2428860" y="1643051"/>
            <a:chExt cx="4500594" cy="3623572"/>
          </a:xfrm>
        </p:grpSpPr>
        <p:sp>
          <p:nvSpPr>
            <p:cNvPr id="14" name="TextBox 13"/>
            <p:cNvSpPr txBox="1"/>
            <p:nvPr/>
          </p:nvSpPr>
          <p:spPr>
            <a:xfrm>
              <a:off x="5500694" y="1643051"/>
              <a:ext cx="1428760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8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How</a:t>
              </a:r>
              <a:endParaRPr lang="ar-EG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7686" y="2359406"/>
              <a:ext cx="1428760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9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to</a:t>
              </a:r>
              <a:endParaRPr lang="ar-EG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8860" y="3820073"/>
              <a:ext cx="371477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8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Think ???</a:t>
              </a:r>
              <a:endParaRPr lang="ar-EG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" y="6500834"/>
            <a:ext cx="9144000" cy="500066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-32" y="0"/>
            <a:ext cx="9144000" cy="142852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4929190" y="5220314"/>
            <a:ext cx="50006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Ahmad </a:t>
            </a:r>
            <a:r>
              <a:rPr lang="en-US" sz="54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Hegazy</a:t>
            </a:r>
            <a:endParaRPr lang="ar-EG" sz="5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42844" y="928670"/>
            <a:ext cx="8610600" cy="5257800"/>
            <a:chOff x="48" y="816"/>
            <a:chExt cx="5636" cy="312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8" y="816"/>
              <a:ext cx="1440" cy="33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1. </a:t>
              </a:r>
              <a:r>
                <a:rPr lang="en-US" sz="1600" i="1" dirty="0" smtClean="0">
                  <a:latin typeface="Comic Sans MS" pitchFamily="66" charset="0"/>
                </a:rPr>
                <a:t>Introduction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296" y="3408"/>
              <a:ext cx="1440" cy="43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6. </a:t>
              </a:r>
              <a:r>
                <a:rPr lang="en-US" sz="1600" i="1" dirty="0" smtClean="0">
                  <a:latin typeface="Comic Sans MS" pitchFamily="66" charset="0"/>
                </a:rPr>
                <a:t>How to Think ???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064" y="912"/>
              <a:ext cx="1440" cy="2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2. </a:t>
              </a:r>
              <a:r>
                <a:rPr lang="en-US" sz="1600" i="1" dirty="0" smtClean="0">
                  <a:latin typeface="Comic Sans MS" pitchFamily="66" charset="0"/>
                </a:rPr>
                <a:t>What is Thinking? 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984" y="2256"/>
              <a:ext cx="1488" cy="43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4. </a:t>
              </a:r>
              <a:r>
                <a:rPr lang="en-US" sz="1600" i="1" dirty="0" smtClean="0">
                  <a:latin typeface="Comic Sans MS" pitchFamily="66" charset="0"/>
                </a:rPr>
                <a:t>Types of Thinking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600" y="3275"/>
              <a:ext cx="1825" cy="66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5. </a:t>
              </a:r>
              <a:r>
                <a:rPr lang="en-US" sz="1600" i="1" dirty="0" smtClean="0">
                  <a:latin typeface="Comic Sans MS" pitchFamily="66" charset="0"/>
                </a:rPr>
                <a:t>Steps to learn something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35" y="2173"/>
              <a:ext cx="1440" cy="52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i="1" dirty="0">
                  <a:latin typeface="Comic Sans MS" pitchFamily="66" charset="0"/>
                </a:rPr>
                <a:t>7. </a:t>
              </a:r>
              <a:r>
                <a:rPr lang="en-US" sz="1600" i="1" dirty="0" smtClean="0">
                  <a:latin typeface="Comic Sans MS" pitchFamily="66" charset="0"/>
                </a:rPr>
                <a:t>Conclusion </a:t>
              </a:r>
              <a:endParaRPr lang="en-US" sz="1600" i="1" dirty="0">
                <a:latin typeface="Comic Sans MS" pitchFamily="66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416" y="864"/>
              <a:ext cx="1268" cy="43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i="1" dirty="0">
                  <a:latin typeface="Comic Sans MS" pitchFamily="66" charset="0"/>
                </a:rPr>
                <a:t>3. </a:t>
              </a:r>
              <a:r>
                <a:rPr lang="en-US" sz="1600" i="1" dirty="0" smtClean="0">
                  <a:latin typeface="Comic Sans MS" pitchFamily="66" charset="0"/>
                </a:rPr>
                <a:t>Activities</a:t>
              </a:r>
              <a:endParaRPr lang="en-US" sz="1600" i="1" dirty="0">
                <a:latin typeface="Comic Sans MS" pitchFamily="66" charset="0"/>
              </a:endParaRPr>
            </a:p>
          </p:txBody>
        </p:sp>
        <p:cxnSp>
          <p:nvCxnSpPr>
            <p:cNvPr id="17" name="AutoShape 15"/>
            <p:cNvCxnSpPr>
              <a:cxnSpLocks noChangeShapeType="1"/>
              <a:stCxn id="26" idx="7"/>
              <a:endCxn id="16" idx="2"/>
            </p:cNvCxnSpPr>
            <p:nvPr/>
          </p:nvCxnSpPr>
          <p:spPr bwMode="auto">
            <a:xfrm rot="16200000">
              <a:off x="3665" y="834"/>
              <a:ext cx="911" cy="1859"/>
            </a:xfrm>
            <a:prstGeom prst="curvedConnector3">
              <a:avLst>
                <a:gd name="adj1" fmla="val 56532"/>
              </a:avLst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26" idx="0"/>
              <a:endCxn id="12" idx="2"/>
            </p:cNvCxnSpPr>
            <p:nvPr/>
          </p:nvCxnSpPr>
          <p:spPr bwMode="auto">
            <a:xfrm rot="16200000">
              <a:off x="2340" y="1656"/>
              <a:ext cx="888" cy="0"/>
            </a:xfrm>
            <a:prstGeom prst="straightConnector1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26" idx="1"/>
              <a:endCxn id="10" idx="2"/>
            </p:cNvCxnSpPr>
            <p:nvPr/>
          </p:nvCxnSpPr>
          <p:spPr bwMode="auto">
            <a:xfrm rot="5400000" flipH="1">
              <a:off x="1045" y="887"/>
              <a:ext cx="1055" cy="1609"/>
            </a:xfrm>
            <a:prstGeom prst="curvedConnector3">
              <a:avLst>
                <a:gd name="adj1" fmla="val 55639"/>
              </a:avLst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15" idx="0"/>
              <a:endCxn id="26" idx="2"/>
            </p:cNvCxnSpPr>
            <p:nvPr/>
          </p:nvCxnSpPr>
          <p:spPr bwMode="auto">
            <a:xfrm rot="16200000" flipH="1">
              <a:off x="1408" y="1720"/>
              <a:ext cx="347" cy="1253"/>
            </a:xfrm>
            <a:prstGeom prst="curvedConnector4">
              <a:avLst>
                <a:gd name="adj1" fmla="val -39040"/>
                <a:gd name="adj2" fmla="val 78732"/>
              </a:avLst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11" idx="0"/>
              <a:endCxn id="26" idx="3"/>
            </p:cNvCxnSpPr>
            <p:nvPr/>
          </p:nvCxnSpPr>
          <p:spPr bwMode="auto">
            <a:xfrm rot="16200000">
              <a:off x="1909" y="2928"/>
              <a:ext cx="575" cy="361"/>
            </a:xfrm>
            <a:prstGeom prst="curvedConnector3">
              <a:avLst>
                <a:gd name="adj1" fmla="val 39653"/>
              </a:avLst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14" idx="1"/>
              <a:endCxn id="26" idx="5"/>
            </p:cNvCxnSpPr>
            <p:nvPr/>
          </p:nvCxnSpPr>
          <p:spPr bwMode="auto">
            <a:xfrm rot="10800000">
              <a:off x="3191" y="2809"/>
              <a:ext cx="409" cy="797"/>
            </a:xfrm>
            <a:prstGeom prst="curvedConnector2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26" idx="6"/>
              <a:endCxn id="13" idx="1"/>
            </p:cNvCxnSpPr>
            <p:nvPr/>
          </p:nvCxnSpPr>
          <p:spPr bwMode="auto">
            <a:xfrm flipV="1">
              <a:off x="3372" y="2472"/>
              <a:ext cx="600" cy="48"/>
            </a:xfrm>
            <a:prstGeom prst="curvedConnector3">
              <a:avLst>
                <a:gd name="adj1" fmla="val 50000"/>
              </a:avLst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pic>
          <p:nvPicPr>
            <p:cNvPr id="24" name="Picture 27" descr="j023305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6" y="1519"/>
              <a:ext cx="806" cy="116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208" y="2112"/>
              <a:ext cx="1152" cy="816"/>
              <a:chOff x="2208" y="2112"/>
              <a:chExt cx="1152" cy="816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1152" cy="81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EG" b="0"/>
              </a:p>
            </p:txBody>
          </p:sp>
          <p:sp>
            <p:nvSpPr>
              <p:cNvPr id="2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04" y="2340"/>
                <a:ext cx="984" cy="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Thinking</a:t>
                </a:r>
                <a:endParaRPr lang="ar-EG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1571612"/>
            <a:ext cx="8534400" cy="35671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“Some people study all their life and at their death they have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learned everything except to THINK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Francois Doumergue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214290"/>
            <a:ext cx="88392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Introduction</a:t>
            </a:r>
            <a:endParaRPr lang="en-US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9" name="Picture 5" descr="0124Imag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28" y="1114444"/>
            <a:ext cx="52578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 descr="j034564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8772" y="4043346"/>
            <a:ext cx="1770062" cy="1709738"/>
          </a:xfrm>
          <a:noFill/>
          <a:ln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00034" y="1071546"/>
            <a:ext cx="2438400" cy="2209800"/>
          </a:xfrm>
          <a:prstGeom prst="cloudCallout">
            <a:avLst>
              <a:gd name="adj1" fmla="val -13218"/>
              <a:gd name="adj2" fmla="val 8936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 dirty="0"/>
              <a:t>Why is Imagination so Important? </a:t>
            </a:r>
            <a:endParaRPr lang="en-US" sz="1800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1800" dirty="0" smtClean="0"/>
              <a:t>I </a:t>
            </a:r>
            <a:r>
              <a:rPr lang="en-US" sz="1800" dirty="0"/>
              <a:t>Need input from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185710" y="1428736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doesn’t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me?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doesn’t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me?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214290"/>
            <a:ext cx="88392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What </a:t>
            </a:r>
            <a:r>
              <a:rPr lang="en-US" sz="6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is Thinking?</a:t>
            </a:r>
          </a:p>
        </p:txBody>
      </p:sp>
      <p:pic>
        <p:nvPicPr>
          <p:cNvPr id="11" name="Picture 4" descr="j0344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2304"/>
            <a:ext cx="2947998" cy="2358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-214346" y="5643578"/>
            <a:ext cx="94298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8000"/>
                </a:solidFill>
              </a:rPr>
              <a:t>As you start asking questions and seek answers</a:t>
            </a:r>
          </a:p>
          <a:p>
            <a:pPr algn="ctr" rtl="0"/>
            <a:r>
              <a:rPr lang="en-US" sz="2400" b="1" dirty="0" smtClean="0">
                <a:solidFill>
                  <a:srgbClr val="008000"/>
                </a:solidFill>
              </a:rPr>
              <a:t> you are in fact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214290"/>
            <a:ext cx="88392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Activity 1</a:t>
            </a:r>
            <a:endParaRPr lang="en-US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3" name="L-Shape 12"/>
          <p:cNvSpPr/>
          <p:nvPr/>
        </p:nvSpPr>
        <p:spPr>
          <a:xfrm>
            <a:off x="1857356" y="1643050"/>
            <a:ext cx="4786314" cy="4143404"/>
          </a:xfrm>
          <a:prstGeom prst="corner">
            <a:avLst>
              <a:gd name="adj1" fmla="val 50000"/>
              <a:gd name="adj2" fmla="val 57023"/>
            </a:avLst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214290"/>
            <a:ext cx="88392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Activity 2</a:t>
            </a:r>
            <a:endParaRPr lang="en-US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428736"/>
            <a:ext cx="46434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7200" dirty="0" smtClean="0">
                <a:latin typeface="QuigleyWiggly" pitchFamily="2" charset="0"/>
              </a:rPr>
              <a:t>1 + 1  = ……</a:t>
            </a:r>
            <a:endParaRPr lang="ar-EG" sz="7200" dirty="0">
              <a:latin typeface="QuigleyWiggly" pitchFamily="2" charset="0"/>
            </a:endParaRPr>
          </a:p>
        </p:txBody>
      </p:sp>
      <p:pic>
        <p:nvPicPr>
          <p:cNvPr id="11" name="Picture 10" descr="Br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587379"/>
            <a:ext cx="4767080" cy="355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Brai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54" y="2564442"/>
            <a:ext cx="4935076" cy="365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4800" y="1243034"/>
            <a:ext cx="2514600" cy="3509963"/>
            <a:chOff x="304800" y="1243034"/>
            <a:chExt cx="2514600" cy="3509963"/>
          </a:xfrm>
        </p:grpSpPr>
        <p:pic>
          <p:nvPicPr>
            <p:cNvPr id="15" name="Picture 20" descr="j023849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919434"/>
              <a:ext cx="1746250" cy="1833563"/>
            </a:xfrm>
            <a:prstGeom prst="rect">
              <a:avLst/>
            </a:prstGeom>
            <a:noFill/>
          </p:spPr>
        </p:pic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457200" y="1243034"/>
              <a:ext cx="2362200" cy="1524000"/>
            </a:xfrm>
            <a:prstGeom prst="cloudCallout">
              <a:avLst>
                <a:gd name="adj1" fmla="val -10755"/>
                <a:gd name="adj2" fmla="val 795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FontTx/>
                <a:buChar char="•"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Analyzing</a:t>
              </a:r>
            </a:p>
            <a:p>
              <a:pPr>
                <a:buFontTx/>
                <a:buChar char="•"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Evaluating</a:t>
              </a:r>
              <a:endPara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86632" y="2386034"/>
            <a:ext cx="2057400" cy="1981201"/>
            <a:chOff x="7086600" y="2386034"/>
            <a:chExt cx="2057400" cy="1981201"/>
          </a:xfrm>
        </p:grpSpPr>
        <p:pic>
          <p:nvPicPr>
            <p:cNvPr id="19" name="Picture 13" descr="j02397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2386034"/>
              <a:ext cx="2057400" cy="1981201"/>
            </a:xfrm>
            <a:prstGeom prst="rect">
              <a:avLst/>
            </a:prstGeom>
            <a:noFill/>
          </p:spPr>
        </p:pic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7162800" y="276703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New</a:t>
              </a:r>
            </a:p>
            <a:p>
              <a:pPr algn="ctr"/>
              <a:r>
                <a:rPr lang="en-US" b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Ideas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6800" y="1624034"/>
            <a:ext cx="6629400" cy="3352800"/>
            <a:chOff x="1066800" y="1624034"/>
            <a:chExt cx="6629400" cy="3352800"/>
          </a:xfrm>
        </p:grpSpPr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3276600" y="1624034"/>
              <a:ext cx="2743200" cy="1143000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60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Creativity</a:t>
              </a:r>
              <a:endParaRPr lang="en-US" sz="6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1066800" y="2690834"/>
              <a:ext cx="2209800" cy="2286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 flipV="1">
              <a:off x="5943600" y="2767034"/>
              <a:ext cx="1752600" cy="1600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4071942"/>
            <a:ext cx="8839200" cy="1590692"/>
            <a:chOff x="152400" y="4071942"/>
            <a:chExt cx="8839200" cy="1590692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1828800" y="4824434"/>
              <a:ext cx="55626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52400" y="4138634"/>
              <a:ext cx="1828800" cy="1524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Freestyle Script" pitchFamily="66" charset="0"/>
                </a:rPr>
                <a:t>Vertical</a:t>
              </a:r>
              <a:endParaRPr 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Freestyle Script" pitchFamily="66" charset="0"/>
              </a:endParaRPr>
            </a:p>
            <a:p>
              <a:pPr algn="ctr"/>
              <a:r>
                <a:rPr lang="en-US" sz="36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Freestyle Script" pitchFamily="66" charset="0"/>
                </a:rPr>
                <a:t>Thinking</a:t>
              </a:r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7162800" y="4071942"/>
              <a:ext cx="1828800" cy="1524000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eestyle Script" pitchFamily="66" charset="0"/>
                </a:rPr>
                <a:t>Lateral</a:t>
              </a:r>
              <a:endPara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endParaRP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eestyle Script" pitchFamily="66" charset="0"/>
                </a:rPr>
                <a:t>Thinking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" name="Content Placeholder 9" descr="j031172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0" y="3929066"/>
            <a:ext cx="2971800" cy="2514600"/>
          </a:xfrm>
          <a:solidFill>
            <a:schemeClr val="bg1"/>
          </a:solidFill>
          <a:ln/>
        </p:spPr>
      </p:pic>
      <p:sp>
        <p:nvSpPr>
          <p:cNvPr id="22" name="TextBox 21"/>
          <p:cNvSpPr txBox="1"/>
          <p:nvPr/>
        </p:nvSpPr>
        <p:spPr>
          <a:xfrm>
            <a:off x="642910" y="214290"/>
            <a:ext cx="5000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Types of Thinking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90" y="1071546"/>
            <a:ext cx="46434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C00000"/>
                </a:solidFill>
              </a:rPr>
              <a:t>The best way to have a good idea</a:t>
            </a:r>
          </a:p>
          <a:p>
            <a:pPr algn="ctr" rtl="0"/>
            <a:r>
              <a:rPr lang="en-US" sz="2000" b="1" dirty="0" smtClean="0">
                <a:solidFill>
                  <a:srgbClr val="C00000"/>
                </a:solidFill>
              </a:rPr>
              <a:t> is to have lots of ideas</a:t>
            </a:r>
            <a:endParaRPr lang="ar-E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" y="143624"/>
            <a:ext cx="9144046" cy="642170"/>
            <a:chOff x="952516" y="-724514"/>
            <a:chExt cx="8128016" cy="3213379"/>
          </a:xfrm>
        </p:grpSpPr>
        <p:sp>
          <p:nvSpPr>
            <p:cNvPr id="3" name="Rectangle 2"/>
            <p:cNvSpPr/>
            <p:nvPr/>
          </p:nvSpPr>
          <p:spPr>
            <a:xfrm>
              <a:off x="6731023" y="1420194"/>
              <a:ext cx="2349509" cy="7149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16" y="-724514"/>
              <a:ext cx="6096008" cy="7148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Oval 6"/>
            <p:cNvSpPr/>
            <p:nvPr/>
          </p:nvSpPr>
          <p:spPr>
            <a:xfrm rot="20355440">
              <a:off x="6444086" y="-609303"/>
              <a:ext cx="1180232" cy="309816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00834"/>
            <a:ext cx="9144000" cy="785818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-428660" y="270197"/>
            <a:ext cx="68580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Steps to Learn something</a:t>
            </a:r>
            <a:endParaRPr lang="ar-EG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25715" y="1500174"/>
            <a:ext cx="4338278" cy="1971445"/>
            <a:chOff x="-125715" y="1500174"/>
            <a:chExt cx="4338278" cy="1971445"/>
          </a:xfrm>
        </p:grpSpPr>
        <p:sp>
          <p:nvSpPr>
            <p:cNvPr id="13" name="Oval 12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8728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Unable</a:t>
              </a:r>
              <a:endParaRPr lang="ar-EG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2844" y="2526565"/>
              <a:ext cx="271464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Unconscious</a:t>
              </a:r>
              <a:endParaRPr lang="ar-E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8102" y="2100497"/>
            <a:ext cx="4338278" cy="1971445"/>
            <a:chOff x="19407" y="1500174"/>
            <a:chExt cx="4338278" cy="1971445"/>
          </a:xfrm>
        </p:grpSpPr>
        <p:sp>
          <p:nvSpPr>
            <p:cNvPr id="32" name="Oval 31"/>
            <p:cNvSpPr/>
            <p:nvPr/>
          </p:nvSpPr>
          <p:spPr>
            <a:xfrm rot="19623952">
              <a:off x="19407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Unable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911" y="2496917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Conscious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19672" y="2886315"/>
            <a:ext cx="4338278" cy="1971445"/>
            <a:chOff x="-125715" y="1500174"/>
            <a:chExt cx="4338278" cy="1971445"/>
          </a:xfrm>
        </p:grpSpPr>
        <p:sp>
          <p:nvSpPr>
            <p:cNvPr id="24" name="Oval 23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Able</a:t>
              </a:r>
              <a:endParaRPr lang="ar-EG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787" y="2496917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Conscious</a:t>
              </a:r>
              <a:endParaRPr lang="ar-EG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28926" y="3786190"/>
            <a:ext cx="4338278" cy="1971445"/>
            <a:chOff x="-125715" y="1500174"/>
            <a:chExt cx="4338278" cy="1971445"/>
          </a:xfrm>
        </p:grpSpPr>
        <p:sp>
          <p:nvSpPr>
            <p:cNvPr id="28" name="Oval 27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Able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8596" y="2496917"/>
              <a:ext cx="266039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Unconscious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pic>
        <p:nvPicPr>
          <p:cNvPr id="35" name="Picture 34" descr="hamz new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4801">
            <a:off x="3963048" y="934776"/>
            <a:ext cx="3850869" cy="550072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6" name="Group 35"/>
          <p:cNvGrpSpPr/>
          <p:nvPr/>
        </p:nvGrpSpPr>
        <p:grpSpPr>
          <a:xfrm>
            <a:off x="-123468" y="1500174"/>
            <a:ext cx="4338278" cy="1971445"/>
            <a:chOff x="19407" y="1500174"/>
            <a:chExt cx="4338278" cy="1971445"/>
          </a:xfrm>
        </p:grpSpPr>
        <p:sp>
          <p:nvSpPr>
            <p:cNvPr id="37" name="Oval 36"/>
            <p:cNvSpPr/>
            <p:nvPr/>
          </p:nvSpPr>
          <p:spPr>
            <a:xfrm rot="19623952">
              <a:off x="19407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Unable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0911" y="2496917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Conscious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pic>
        <p:nvPicPr>
          <p:cNvPr id="40" name="Picture 39" descr="hamza 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143248"/>
            <a:ext cx="4714908" cy="3143272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 descr="white_chefs_hat_cartoon_character_speed_walking_or_jogg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68" y="1134419"/>
            <a:ext cx="2857488" cy="3366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0" name="Group 49"/>
          <p:cNvGrpSpPr/>
          <p:nvPr/>
        </p:nvGrpSpPr>
        <p:grpSpPr>
          <a:xfrm>
            <a:off x="-123468" y="1500174"/>
            <a:ext cx="4338278" cy="1971445"/>
            <a:chOff x="-125715" y="1500174"/>
            <a:chExt cx="4338278" cy="1971445"/>
          </a:xfrm>
        </p:grpSpPr>
        <p:sp>
          <p:nvSpPr>
            <p:cNvPr id="51" name="Oval 50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008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Able</a:t>
              </a:r>
              <a:endParaRPr lang="ar-EG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7787" y="2496917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Conscious</a:t>
              </a:r>
              <a:endParaRPr lang="ar-EG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pic>
        <p:nvPicPr>
          <p:cNvPr id="54" name="Picture 53" descr="550538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47" y="1143008"/>
            <a:ext cx="3261577" cy="514351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5" name="Group 54"/>
          <p:cNvGrpSpPr/>
          <p:nvPr/>
        </p:nvGrpSpPr>
        <p:grpSpPr>
          <a:xfrm>
            <a:off x="-123468" y="1500174"/>
            <a:ext cx="4338278" cy="1971445"/>
            <a:chOff x="-125715" y="1500174"/>
            <a:chExt cx="4338278" cy="1971445"/>
          </a:xfrm>
        </p:grpSpPr>
        <p:sp>
          <p:nvSpPr>
            <p:cNvPr id="56" name="Oval 55"/>
            <p:cNvSpPr/>
            <p:nvPr/>
          </p:nvSpPr>
          <p:spPr>
            <a:xfrm rot="19623952">
              <a:off x="-125715" y="1600433"/>
              <a:ext cx="4338278" cy="1871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contourW="50800">
              <a:bevelT w="127000" h="1714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43042" y="1500174"/>
              <a:ext cx="228601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Able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8596" y="2496917"/>
              <a:ext cx="266039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5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Unconscious</a:t>
              </a:r>
              <a:endParaRPr lang="ar-EG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  <p:pic>
        <p:nvPicPr>
          <p:cNvPr id="42" name="Picture 41" descr="J02160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501" y="978022"/>
            <a:ext cx="3613523" cy="5379936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Group 45"/>
          <p:cNvGrpSpPr/>
          <p:nvPr/>
        </p:nvGrpSpPr>
        <p:grpSpPr>
          <a:xfrm>
            <a:off x="2071670" y="2786058"/>
            <a:ext cx="6858048" cy="3500430"/>
            <a:chOff x="2071670" y="2786058"/>
            <a:chExt cx="6858048" cy="3500430"/>
          </a:xfrm>
        </p:grpSpPr>
        <p:pic>
          <p:nvPicPr>
            <p:cNvPr id="43" name="Picture 42" descr="smiling-fac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1670" y="3643314"/>
              <a:ext cx="2643174" cy="2643174"/>
            </a:xfrm>
            <a:prstGeom prst="rect">
              <a:avLst/>
            </a:prstGeom>
          </p:spPr>
        </p:pic>
        <p:sp>
          <p:nvSpPr>
            <p:cNvPr id="44" name="Oval Callout 43"/>
            <p:cNvSpPr/>
            <p:nvPr/>
          </p:nvSpPr>
          <p:spPr>
            <a:xfrm>
              <a:off x="5214942" y="2786058"/>
              <a:ext cx="3714776" cy="2071702"/>
            </a:xfrm>
            <a:prstGeom prst="wedgeEllipseCallout">
              <a:avLst>
                <a:gd name="adj1" fmla="val -67673"/>
                <a:gd name="adj2" fmla="val 62500"/>
              </a:avLst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0694" y="3429000"/>
              <a:ext cx="342899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tyle Script" pitchFamily="66" charset="0"/>
                </a:rPr>
                <a:t>We are here now !!!</a:t>
              </a:r>
              <a:endParaRPr lang="ar-EG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219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Introduction</vt:lpstr>
      <vt:lpstr>Slide 4</vt:lpstr>
      <vt:lpstr>What is Thinking?</vt:lpstr>
      <vt:lpstr>Activity 1</vt:lpstr>
      <vt:lpstr>Activity 2</vt:lpstr>
      <vt:lpstr>Slide 8</vt:lpstr>
      <vt:lpstr>Slide 9</vt:lpstr>
      <vt:lpstr>Activity 3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Hegazy</dc:creator>
  <cp:lastModifiedBy>Hegazy</cp:lastModifiedBy>
  <cp:revision>207</cp:revision>
  <dcterms:created xsi:type="dcterms:W3CDTF">2009-03-15T22:17:09Z</dcterms:created>
  <dcterms:modified xsi:type="dcterms:W3CDTF">2009-03-21T23:53:31Z</dcterms:modified>
</cp:coreProperties>
</file>